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91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59" r:id="rId19"/>
    <p:sldId id="260" r:id="rId20"/>
    <p:sldId id="262" r:id="rId21"/>
    <p:sldId id="267" r:id="rId22"/>
    <p:sldId id="268" r:id="rId23"/>
    <p:sldId id="263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A5104-5AB8-4450-ADF6-3E0BDBB91F4B}" v="9" dt="2025-08-02T17:47:54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78" autoAdjust="0"/>
    <p:restoredTop sz="94660"/>
  </p:normalViewPr>
  <p:slideViewPr>
    <p:cSldViewPr snapToGrid="0">
      <p:cViewPr>
        <p:scale>
          <a:sx n="66" d="100"/>
          <a:sy n="66" d="100"/>
        </p:scale>
        <p:origin x="60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vyasree MG" userId="e9acae72a164b81e" providerId="LiveId" clId="{93AA5104-5AB8-4450-ADF6-3E0BDBB91F4B}"/>
    <pc:docChg chg="custSel addSld delSld modSld">
      <pc:chgData name="Kavyasree MG" userId="e9acae72a164b81e" providerId="LiveId" clId="{93AA5104-5AB8-4450-ADF6-3E0BDBB91F4B}" dt="2025-08-02T17:49:14.469" v="38" actId="1076"/>
      <pc:docMkLst>
        <pc:docMk/>
      </pc:docMkLst>
      <pc:sldChg chg="addSp delSp modSp add mod">
        <pc:chgData name="Kavyasree MG" userId="e9acae72a164b81e" providerId="LiveId" clId="{93AA5104-5AB8-4450-ADF6-3E0BDBB91F4B}" dt="2025-08-02T17:41:05.080" v="6"/>
        <pc:sldMkLst>
          <pc:docMk/>
          <pc:sldMk cId="0" sldId="259"/>
        </pc:sldMkLst>
        <pc:picChg chg="del">
          <ac:chgData name="Kavyasree MG" userId="e9acae72a164b81e" providerId="LiveId" clId="{93AA5104-5AB8-4450-ADF6-3E0BDBB91F4B}" dt="2025-08-02T17:40:42.797" v="1" actId="478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Kavyasree MG" userId="e9acae72a164b81e" providerId="LiveId" clId="{93AA5104-5AB8-4450-ADF6-3E0BDBB91F4B}" dt="2025-08-02T17:41:05.080" v="6"/>
          <ac:picMkLst>
            <pc:docMk/>
            <pc:sldMk cId="0" sldId="259"/>
            <ac:picMk id="4" creationId="{D4DD95A7-4038-90E1-0622-051FCF226D27}"/>
          </ac:picMkLst>
        </pc:picChg>
      </pc:sldChg>
      <pc:sldChg chg="addSp delSp modSp add mod">
        <pc:chgData name="Kavyasree MG" userId="e9acae72a164b81e" providerId="LiveId" clId="{93AA5104-5AB8-4450-ADF6-3E0BDBB91F4B}" dt="2025-08-02T17:41:07.537" v="7"/>
        <pc:sldMkLst>
          <pc:docMk/>
          <pc:sldMk cId="0" sldId="260"/>
        </pc:sldMkLst>
        <pc:picChg chg="del">
          <ac:chgData name="Kavyasree MG" userId="e9acae72a164b81e" providerId="LiveId" clId="{93AA5104-5AB8-4450-ADF6-3E0BDBB91F4B}" dt="2025-08-02T17:40:45.952" v="2" actId="478"/>
          <ac:picMkLst>
            <pc:docMk/>
            <pc:sldMk cId="0" sldId="260"/>
            <ac:picMk id="2" creationId="{00000000-0000-0000-0000-000000000000}"/>
          </ac:picMkLst>
        </pc:picChg>
        <pc:picChg chg="add mod">
          <ac:chgData name="Kavyasree MG" userId="e9acae72a164b81e" providerId="LiveId" clId="{93AA5104-5AB8-4450-ADF6-3E0BDBB91F4B}" dt="2025-08-02T17:41:07.537" v="7"/>
          <ac:picMkLst>
            <pc:docMk/>
            <pc:sldMk cId="0" sldId="260"/>
            <ac:picMk id="4" creationId="{E6FB688D-FADA-7F23-BEE7-6871E942F57A}"/>
          </ac:picMkLst>
        </pc:picChg>
      </pc:sldChg>
      <pc:sldChg chg="addSp delSp modSp add mod">
        <pc:chgData name="Kavyasree MG" userId="e9acae72a164b81e" providerId="LiveId" clId="{93AA5104-5AB8-4450-ADF6-3E0BDBB91F4B}" dt="2025-08-02T17:41:09.636" v="8"/>
        <pc:sldMkLst>
          <pc:docMk/>
          <pc:sldMk cId="418673189" sldId="262"/>
        </pc:sldMkLst>
        <pc:picChg chg="add mod">
          <ac:chgData name="Kavyasree MG" userId="e9acae72a164b81e" providerId="LiveId" clId="{93AA5104-5AB8-4450-ADF6-3E0BDBB91F4B}" dt="2025-08-02T17:41:09.636" v="8"/>
          <ac:picMkLst>
            <pc:docMk/>
            <pc:sldMk cId="418673189" sldId="262"/>
            <ac:picMk id="2" creationId="{95C76FBE-9229-150D-4666-70A7564E971C}"/>
          </ac:picMkLst>
        </pc:picChg>
        <pc:picChg chg="del">
          <ac:chgData name="Kavyasree MG" userId="e9acae72a164b81e" providerId="LiveId" clId="{93AA5104-5AB8-4450-ADF6-3E0BDBB91F4B}" dt="2025-08-02T17:40:48.902" v="3" actId="478"/>
          <ac:picMkLst>
            <pc:docMk/>
            <pc:sldMk cId="418673189" sldId="262"/>
            <ac:picMk id="3" creationId="{44A665BD-B958-9C60-BCB9-A00CC740AFB6}"/>
          </ac:picMkLst>
        </pc:picChg>
      </pc:sldChg>
      <pc:sldChg chg="addSp delSp modSp add mod">
        <pc:chgData name="Kavyasree MG" userId="e9acae72a164b81e" providerId="LiveId" clId="{93AA5104-5AB8-4450-ADF6-3E0BDBB91F4B}" dt="2025-08-02T17:42:42.302" v="13"/>
        <pc:sldMkLst>
          <pc:docMk/>
          <pc:sldMk cId="2795260183" sldId="263"/>
        </pc:sldMkLst>
        <pc:picChg chg="del">
          <ac:chgData name="Kavyasree MG" userId="e9acae72a164b81e" providerId="LiveId" clId="{93AA5104-5AB8-4450-ADF6-3E0BDBB91F4B}" dt="2025-08-02T17:42:37.111" v="12" actId="478"/>
          <ac:picMkLst>
            <pc:docMk/>
            <pc:sldMk cId="2795260183" sldId="263"/>
            <ac:picMk id="3" creationId="{4AE6F41C-EF64-629E-7133-34A9FB36C2F9}"/>
          </ac:picMkLst>
        </pc:picChg>
        <pc:picChg chg="add mod">
          <ac:chgData name="Kavyasree MG" userId="e9acae72a164b81e" providerId="LiveId" clId="{93AA5104-5AB8-4450-ADF6-3E0BDBB91F4B}" dt="2025-08-02T17:42:42.302" v="13"/>
          <ac:picMkLst>
            <pc:docMk/>
            <pc:sldMk cId="2795260183" sldId="263"/>
            <ac:picMk id="5" creationId="{7F36510B-9EA5-26DD-761A-607AD88EDC42}"/>
          </ac:picMkLst>
        </pc:picChg>
      </pc:sldChg>
      <pc:sldChg chg="addSp delSp modSp add mod">
        <pc:chgData name="Kavyasree MG" userId="e9acae72a164b81e" providerId="LiveId" clId="{93AA5104-5AB8-4450-ADF6-3E0BDBB91F4B}" dt="2025-08-02T17:41:11.841" v="9"/>
        <pc:sldMkLst>
          <pc:docMk/>
          <pc:sldMk cId="781575075" sldId="267"/>
        </pc:sldMkLst>
        <pc:picChg chg="del">
          <ac:chgData name="Kavyasree MG" userId="e9acae72a164b81e" providerId="LiveId" clId="{93AA5104-5AB8-4450-ADF6-3E0BDBB91F4B}" dt="2025-08-02T17:40:51.680" v="4" actId="478"/>
          <ac:picMkLst>
            <pc:docMk/>
            <pc:sldMk cId="781575075" sldId="267"/>
            <ac:picMk id="3" creationId="{1C7E4A71-37D4-DF7A-EC76-89D830C93297}"/>
          </ac:picMkLst>
        </pc:picChg>
        <pc:picChg chg="add mod">
          <ac:chgData name="Kavyasree MG" userId="e9acae72a164b81e" providerId="LiveId" clId="{93AA5104-5AB8-4450-ADF6-3E0BDBB91F4B}" dt="2025-08-02T17:41:11.841" v="9"/>
          <ac:picMkLst>
            <pc:docMk/>
            <pc:sldMk cId="781575075" sldId="267"/>
            <ac:picMk id="5" creationId="{13C09C84-6C72-489D-6C3F-A47CD50448D1}"/>
          </ac:picMkLst>
        </pc:picChg>
      </pc:sldChg>
      <pc:sldChg chg="addSp delSp modSp add mod">
        <pc:chgData name="Kavyasree MG" userId="e9acae72a164b81e" providerId="LiveId" clId="{93AA5104-5AB8-4450-ADF6-3E0BDBB91F4B}" dt="2025-08-02T17:41:15.241" v="10"/>
        <pc:sldMkLst>
          <pc:docMk/>
          <pc:sldMk cId="2756407893" sldId="268"/>
        </pc:sldMkLst>
        <pc:picChg chg="add mod">
          <ac:chgData name="Kavyasree MG" userId="e9acae72a164b81e" providerId="LiveId" clId="{93AA5104-5AB8-4450-ADF6-3E0BDBB91F4B}" dt="2025-08-02T17:41:15.241" v="10"/>
          <ac:picMkLst>
            <pc:docMk/>
            <pc:sldMk cId="2756407893" sldId="268"/>
            <ac:picMk id="2" creationId="{6E803817-44FA-2554-2F08-C1D559DC5789}"/>
          </ac:picMkLst>
        </pc:picChg>
        <pc:picChg chg="del">
          <ac:chgData name="Kavyasree MG" userId="e9acae72a164b81e" providerId="LiveId" clId="{93AA5104-5AB8-4450-ADF6-3E0BDBB91F4B}" dt="2025-08-02T17:40:54.637" v="5" actId="478"/>
          <ac:picMkLst>
            <pc:docMk/>
            <pc:sldMk cId="2756407893" sldId="268"/>
            <ac:picMk id="3" creationId="{840141AA-D83C-707A-9382-694AD9B746E9}"/>
          </ac:picMkLst>
        </pc:picChg>
      </pc:sldChg>
      <pc:sldChg chg="modSp mod">
        <pc:chgData name="Kavyasree MG" userId="e9acae72a164b81e" providerId="LiveId" clId="{93AA5104-5AB8-4450-ADF6-3E0BDBB91F4B}" dt="2025-08-02T17:46:08.112" v="24" actId="12788"/>
        <pc:sldMkLst>
          <pc:docMk/>
          <pc:sldMk cId="1733921768" sldId="284"/>
        </pc:sldMkLst>
        <pc:spChg chg="mod">
          <ac:chgData name="Kavyasree MG" userId="e9acae72a164b81e" providerId="LiveId" clId="{93AA5104-5AB8-4450-ADF6-3E0BDBB91F4B}" dt="2025-08-02T17:46:08.112" v="24" actId="12788"/>
          <ac:spMkLst>
            <pc:docMk/>
            <pc:sldMk cId="1733921768" sldId="284"/>
            <ac:spMk id="4" creationId="{6BBA0463-CDA1-4304-CC1C-45D6099423B0}"/>
          </ac:spMkLst>
        </pc:spChg>
      </pc:sldChg>
      <pc:sldChg chg="del">
        <pc:chgData name="Kavyasree MG" userId="e9acae72a164b81e" providerId="LiveId" clId="{93AA5104-5AB8-4450-ADF6-3E0BDBB91F4B}" dt="2025-08-02T17:47:28.929" v="25" actId="47"/>
        <pc:sldMkLst>
          <pc:docMk/>
          <pc:sldMk cId="3236298081" sldId="290"/>
        </pc:sldMkLst>
      </pc:sldChg>
      <pc:sldChg chg="addSp modSp mod">
        <pc:chgData name="Kavyasree MG" userId="e9acae72a164b81e" providerId="LiveId" clId="{93AA5104-5AB8-4450-ADF6-3E0BDBB91F4B}" dt="2025-08-02T17:49:14.469" v="38" actId="1076"/>
        <pc:sldMkLst>
          <pc:docMk/>
          <pc:sldMk cId="1315058815" sldId="292"/>
        </pc:sldMkLst>
        <pc:picChg chg="add mod modCrop">
          <ac:chgData name="Kavyasree MG" userId="e9acae72a164b81e" providerId="LiveId" clId="{93AA5104-5AB8-4450-ADF6-3E0BDBB91F4B}" dt="2025-08-02T17:49:14.469" v="38" actId="1076"/>
          <ac:picMkLst>
            <pc:docMk/>
            <pc:sldMk cId="1315058815" sldId="292"/>
            <ac:picMk id="3" creationId="{D68F3B8E-D66B-FEBD-4CBC-7CE65AC2E4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6481F-6334-8106-4129-6EC4A02D5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F6A5D-5541-D791-DDED-09A74E70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044DE-A4A4-04B4-893A-ED7C29B7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9429E-E8DF-ED2E-FCCA-811C56F8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91966-56FB-BC0C-3EBD-D8795A8A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00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7940-DC99-5794-0324-5360EE512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F12E1-BFB2-E217-030D-DF5D9368D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6B7A-38B0-EC21-2BEC-61FE616D6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44B34-E4F6-2930-F125-E435EC87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77BB5-8BAA-5BB1-322A-E48447E3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61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9D7C2-F472-3D0B-FD98-400842CCF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A2B2D-329B-BA3E-0880-E0C0B931E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47E1C-FFBF-9DE5-C546-9D787946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15D0D-FDA1-8D68-C4E1-2CA3BEB46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99E86-452D-9870-FC64-41A9A66C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69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302C-C4A5-640D-E797-6B3F22E6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6E288-D320-91A2-7879-0CB335FC7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A6D36-F5E5-0779-8781-17E8C4C5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49E1D-51F1-06EE-30D5-ECF3AD2F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41ED6-305F-E0C8-37EA-A4EE9D99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82F5-5ACB-0F16-F2D6-7EEA95C4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8A89-77DB-BD3C-503D-E3846F84A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25B8E-54AD-5094-5DE2-EBADD30EB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4B123-6C72-A6DC-511A-5EFA5B85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AF3F2-D36C-DE50-8D1B-387C8FD0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11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CCD2-5117-B2B5-AEB4-701A9E5A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D4E8-FA73-9D14-EF81-8CA9963B4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F39F2-F594-4708-8FBF-6011BA2C2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F29B3-7FBE-5CB5-5A5F-E3B937D0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535A0-DDA6-550B-4B44-6520B398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B42CC-11EA-8ACE-3F6D-211FD274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66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4715-35AB-1583-0592-81260721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DDDDD-1CF6-F548-0A92-68DD32097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F5D51-38D8-C268-FFDB-BCCA97409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DFCFF-8EB3-4356-54C1-E4E0589AC0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EA5E4A-BBEE-D12D-8621-30C200F9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162EB-C4F4-1D65-34AD-3696B36F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A201C2-5A7F-4BA2-C8A1-782507D92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5F128-3459-7460-03F9-5B936F52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00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E87E-46E3-090A-E5E6-3C2A0533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44757-E90B-BBB9-386A-023990BD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E83CF-A1A9-A8F9-545F-8F088A42E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71F00-CD1D-C55B-5427-0059925D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26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2BF78-32C3-A251-6D34-45B5E691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0C9A6-EF8F-12CD-93C2-A51D3909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7AF85-F292-A550-14CB-D531BF05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473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82AE-BB23-4F4C-B8EC-52F6BE7F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44DCF-9137-29CA-48C7-FB0E830A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C8D31-F19B-640F-3F90-E23217EC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51B5D-FA69-E6C3-FAA2-71917077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71B11-E160-0243-E0D4-88FCC6F8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B9593-26BB-393F-A8C2-B66CC28F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75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F32E-00F8-8FE2-A026-046B8DA0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5C280-7D22-69DF-A4E8-38311428A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FBBF8-4818-574C-1BD5-3FEDA2A5D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574DC6-6652-BE8E-E34C-BAF34B35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DF585-9714-36F6-7318-3EC3BCB4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9D1D8-0709-A2C2-00D5-6222DA90E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52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C2D0E5-3E33-DC3F-FCC1-F4EEC38D0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D66E3-49A1-AF2A-B234-F0C170CE6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02ED-A535-9D6F-3639-3CE0C1972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CCDEE-2A2F-49B3-B059-FB1C8B018299}" type="datetimeFigureOut">
              <a:rPr lang="en-IN" smtClean="0"/>
              <a:t>02-08-2025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4D442-37B9-F159-BAA0-25007AB36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7015C-8716-F677-FF04-5CF131EF5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1DB00-FEA9-4112-B0A2-9897058C5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0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CFE207-DD26-3CDA-ACE2-848F95BD0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4DBEE-21BC-0A48-271D-D4C895FC0373}"/>
              </a:ext>
            </a:extLst>
          </p:cNvPr>
          <p:cNvSpPr txBox="1"/>
          <p:nvPr/>
        </p:nvSpPr>
        <p:spPr>
          <a:xfrm>
            <a:off x="2416278" y="1890854"/>
            <a:ext cx="7359445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ApexWolf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AI Powered Dynamic Pricing System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Wolf Pack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Prince Shri Venkateshwara Padmavathy Engineering College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 Pricing Of Financial Products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Mentor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Dr. Venkata Subramanian Dayanandan</a:t>
            </a:r>
          </a:p>
        </p:txBody>
      </p:sp>
    </p:spTree>
    <p:extLst>
      <p:ext uri="{BB962C8B-B14F-4D97-AF65-F5344CB8AC3E}">
        <p14:creationId xmlns:p14="http://schemas.microsoft.com/office/powerpoint/2010/main" val="406992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61B06-26DC-45E4-2A72-4BFD8AEFB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CF8A2D-DBF6-EAF4-9B11-BB62C61BB5E2}"/>
              </a:ext>
            </a:extLst>
          </p:cNvPr>
          <p:cNvSpPr txBox="1"/>
          <p:nvPr/>
        </p:nvSpPr>
        <p:spPr>
          <a:xfrm>
            <a:off x="4133582" y="346276"/>
            <a:ext cx="3924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Investment 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1DC05-399A-6C33-32AD-D97096A2046C}"/>
              </a:ext>
            </a:extLst>
          </p:cNvPr>
          <p:cNvSpPr txBox="1"/>
          <p:nvPr/>
        </p:nvSpPr>
        <p:spPr>
          <a:xfrm>
            <a:off x="818978" y="969337"/>
            <a:ext cx="7813745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 – Predict 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investment amount, tenure, start month; returns projected value via compound interest using admin-set rate.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output in line chart + numeric summary.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 – Track Mode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portfolio progress based on actual NAV growth. Shows real-time delta, gain/loss vs projection.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 NAV and base interest values; sets them as static or dynamic.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Accesses investment logs, trend reports, and user history.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E8847-4E28-03CB-7FED-90E92049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50" t="17921" r="57457" b="8387"/>
          <a:stretch>
            <a:fillRect/>
          </a:stretch>
        </p:blipFill>
        <p:spPr>
          <a:xfrm>
            <a:off x="8841735" y="1951044"/>
            <a:ext cx="2531287" cy="358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36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9B5B2F-7FCD-5424-9837-CE491F260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A0463-CDA1-4304-CC1C-45D6099423B0}"/>
              </a:ext>
            </a:extLst>
          </p:cNvPr>
          <p:cNvSpPr txBox="1"/>
          <p:nvPr/>
        </p:nvSpPr>
        <p:spPr>
          <a:xfrm>
            <a:off x="4334670" y="346276"/>
            <a:ext cx="3522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Simulator Engine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4E133-AA79-387D-CCBB-6ED1D9927D0D}"/>
              </a:ext>
            </a:extLst>
          </p:cNvPr>
          <p:cNvSpPr txBox="1"/>
          <p:nvPr/>
        </p:nvSpPr>
        <p:spPr>
          <a:xfrm>
            <a:off x="795398" y="1365673"/>
            <a:ext cx="6156009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loan amount, tenure, and credit score using sliders or manual entry.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includes EMI amount, total interest, full amortization schedule, and pie chart of principal vs interest.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download schedule in PDF.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Configures base interest rate which prepopulates the simulator.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usage logs for user sessions and simulated values; can download data in CSV.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5460D-4021-0851-2047-B4492538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1" t="6451" r="11386" b="48101"/>
          <a:stretch>
            <a:fillRect/>
          </a:stretch>
        </p:blipFill>
        <p:spPr>
          <a:xfrm>
            <a:off x="6951407" y="1805667"/>
            <a:ext cx="4549120" cy="1724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A4C277-7956-375D-D397-6C66C86074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98" t="51553" r="12152" b="2999"/>
          <a:stretch>
            <a:fillRect/>
          </a:stretch>
        </p:blipFill>
        <p:spPr>
          <a:xfrm>
            <a:off x="7855974" y="4254617"/>
            <a:ext cx="2739986" cy="17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8B764-2A2A-110F-5871-4AD60B64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CA54F5-A6F2-26AA-47C4-A15ADE2FD5E9}"/>
              </a:ext>
            </a:extLst>
          </p:cNvPr>
          <p:cNvSpPr txBox="1"/>
          <p:nvPr/>
        </p:nvSpPr>
        <p:spPr>
          <a:xfrm>
            <a:off x="3485788" y="346276"/>
            <a:ext cx="52204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Loan &amp; Market Trends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912B23-45D0-8221-3A25-4FACCE20E27C}"/>
              </a:ext>
            </a:extLst>
          </p:cNvPr>
          <p:cNvSpPr txBox="1"/>
          <p:nvPr/>
        </p:nvSpPr>
        <p:spPr>
          <a:xfrm>
            <a:off x="5358582" y="960284"/>
            <a:ext cx="5948516" cy="5547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Submits emergency loan application with reason and document proof.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Accesses live bank rate comparison and global indicators like Nifty, Nasdaq.</a:t>
            </a:r>
          </a:p>
          <a:p>
            <a:pPr>
              <a:lnSpc>
                <a:spcPct val="20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application; validates urgency through sentiment tagging and supporting evidence.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Approves or rejects with optional special interest consideration.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008098-E588-783F-3BC4-D74BDE03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12" r="12042"/>
          <a:stretch>
            <a:fillRect/>
          </a:stretch>
        </p:blipFill>
        <p:spPr>
          <a:xfrm>
            <a:off x="619936" y="1586680"/>
            <a:ext cx="4545768" cy="36846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022F3E-6AC5-92B2-342B-12BB1F4418C8}"/>
              </a:ext>
            </a:extLst>
          </p:cNvPr>
          <p:cNvSpPr/>
          <p:nvPr/>
        </p:nvSpPr>
        <p:spPr>
          <a:xfrm>
            <a:off x="3637935" y="4178710"/>
            <a:ext cx="1111046" cy="17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44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FE6DBA-B39A-EF3F-8B03-5360607E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AB1B1-618E-A70D-B633-528111B5C040}"/>
              </a:ext>
            </a:extLst>
          </p:cNvPr>
          <p:cNvSpPr txBox="1"/>
          <p:nvPr/>
        </p:nvSpPr>
        <p:spPr>
          <a:xfrm>
            <a:off x="3722014" y="346276"/>
            <a:ext cx="47479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Tasks, Rewards &amp; Gamification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29587-3E24-2DEA-33EE-18098B6987C1}"/>
              </a:ext>
            </a:extLst>
          </p:cNvPr>
          <p:cNvSpPr txBox="1"/>
          <p:nvPr/>
        </p:nvSpPr>
        <p:spPr>
          <a:xfrm>
            <a:off x="912370" y="1356517"/>
            <a:ext cx="6039038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Completes tasks (e.g., submit feedback, repay on time) to earn XP.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Redeems points for predefined benefits or status upgrades.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tasks and XP values; configures redemption rules.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user progress and reward logs for performance metrics.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6E6DA-1A52-DEC9-7933-3DF9781B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4" r="58029"/>
          <a:stretch>
            <a:fillRect/>
          </a:stretch>
        </p:blipFill>
        <p:spPr>
          <a:xfrm>
            <a:off x="6882582" y="1113502"/>
            <a:ext cx="2528307" cy="4925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C40F1E-3D16-7981-4BA7-CEE87BF6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788" r="10517"/>
          <a:stretch>
            <a:fillRect/>
          </a:stretch>
        </p:blipFill>
        <p:spPr>
          <a:xfrm>
            <a:off x="9410889" y="1113502"/>
            <a:ext cx="2415852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BB5B6-2EC9-4779-7075-6D5AD497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E85E1-3948-C375-0C33-4E42744B581D}"/>
              </a:ext>
            </a:extLst>
          </p:cNvPr>
          <p:cNvSpPr txBox="1"/>
          <p:nvPr/>
        </p:nvSpPr>
        <p:spPr>
          <a:xfrm>
            <a:off x="2748621" y="346276"/>
            <a:ext cx="6694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Centre &amp; Announcement Banner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DA3B2-6B40-41A4-DFB5-69ED467B7DD3}"/>
              </a:ext>
            </a:extLst>
          </p:cNvPr>
          <p:cNvSpPr txBox="1"/>
          <p:nvPr/>
        </p:nvSpPr>
        <p:spPr>
          <a:xfrm>
            <a:off x="6676103" y="1114102"/>
            <a:ext cx="4788310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 push updates (reminders, policy changes)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Views real-time RBI/Govt monetary headlines</a:t>
            </a:r>
          </a:p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role-segmented, priority-tagged notifications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Configures announcement banner with live source link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B5DD1E-D5EE-7571-16B4-F127CAF6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0" t="7168" r="6894" b="2939"/>
          <a:stretch>
            <a:fillRect/>
          </a:stretch>
        </p:blipFill>
        <p:spPr>
          <a:xfrm>
            <a:off x="727587" y="1661651"/>
            <a:ext cx="5804480" cy="41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DEF72-C53D-6026-1286-75391DD0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E1D55-CD1A-017D-2587-C1ED40022CA0}"/>
              </a:ext>
            </a:extLst>
          </p:cNvPr>
          <p:cNvSpPr txBox="1"/>
          <p:nvPr/>
        </p:nvSpPr>
        <p:spPr>
          <a:xfrm>
            <a:off x="4422311" y="346276"/>
            <a:ext cx="3347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Repayment &amp; Badges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CCC4C-3D20-7EDE-1A4C-518CB63D5173}"/>
              </a:ext>
            </a:extLst>
          </p:cNvPr>
          <p:cNvSpPr txBox="1"/>
          <p:nvPr/>
        </p:nvSpPr>
        <p:spPr>
          <a:xfrm>
            <a:off x="1627239" y="1308648"/>
            <a:ext cx="8937523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Tracks EMI status, outstanding balance, and repayment progress using a dynamic timeline.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Awards badges and XP based on timely repayments, early closures, and financial engagement.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 can be redeemed for benefits through the platform’s integrated rewards system.</a:t>
            </a:r>
          </a:p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Configures badge criteria, XP thresholds, and redeemable rewards via a gamification panel.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user progress, redemption logs, and issues overrides when necessary.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 system-wide engagement to adjust reward dynamics in real time.</a:t>
            </a:r>
          </a:p>
        </p:txBody>
      </p:sp>
    </p:spTree>
    <p:extLst>
      <p:ext uri="{BB962C8B-B14F-4D97-AF65-F5344CB8AC3E}">
        <p14:creationId xmlns:p14="http://schemas.microsoft.com/office/powerpoint/2010/main" val="324612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504D5F-EB0B-92D5-459D-53C23187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26837-B8BC-B5F9-507F-BB3F39DB8940}"/>
              </a:ext>
            </a:extLst>
          </p:cNvPr>
          <p:cNvSpPr txBox="1"/>
          <p:nvPr/>
        </p:nvSpPr>
        <p:spPr>
          <a:xfrm>
            <a:off x="3837291" y="346276"/>
            <a:ext cx="4517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Tracker &amp; Budgeting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20AFC-52DD-8EF8-382A-20B0344C151E}"/>
              </a:ext>
            </a:extLst>
          </p:cNvPr>
          <p:cNvSpPr txBox="1"/>
          <p:nvPr/>
        </p:nvSpPr>
        <p:spPr>
          <a:xfrm>
            <a:off x="991028" y="1126073"/>
            <a:ext cx="6668363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Logs expenditures by date, category, and amount.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presents spending distribution (pie chart), daily trendline, and auto-suggested smart budgets.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to export in CSV.</a:t>
            </a:r>
          </a:p>
          <a:p>
            <a:pPr>
              <a:lnSpc>
                <a:spcPct val="2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view anonymous spending pattern analytics for economic trend evaluation.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direct editing, ensures privacy compliance.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2125B-1B41-8C02-5BD3-C9F7ABD1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83" r="62316"/>
          <a:stretch>
            <a:fillRect/>
          </a:stretch>
        </p:blipFill>
        <p:spPr>
          <a:xfrm>
            <a:off x="8152532" y="1221650"/>
            <a:ext cx="1577726" cy="480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1F11B-61C5-D5E7-AB7D-133F0B4A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70" t="-1261" r="16223" b="1261"/>
          <a:stretch>
            <a:fillRect/>
          </a:stretch>
        </p:blipFill>
        <p:spPr>
          <a:xfrm>
            <a:off x="9730258" y="1155570"/>
            <a:ext cx="1390913" cy="480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6F79E2-83F8-960D-1EE5-669E8DEEB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9666F-7044-761E-9A5D-8EEBD20C23F6}"/>
              </a:ext>
            </a:extLst>
          </p:cNvPr>
          <p:cNvSpPr txBox="1"/>
          <p:nvPr/>
        </p:nvSpPr>
        <p:spPr>
          <a:xfrm>
            <a:off x="3390349" y="346276"/>
            <a:ext cx="5411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Mode &amp; Voice Control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6AF2A30-3426-1B49-5F96-D77EC7C0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143" y="1463287"/>
            <a:ext cx="4593695" cy="443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Accessible Mode includes Lexi-readable fonts, high-contrast themes, adjustable spacing, and colorblind-safe palettes.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WCAG 2.1 compliance ensures usability for visually impaired and dyslexic users.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 uses Web Speech API to navigate core features via commands like “Open Loan Simulator”.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F0DD8-101A-0AC0-D804-0ADD6101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45" t="4476" r="7474" b="8243"/>
          <a:stretch>
            <a:fillRect/>
          </a:stretch>
        </p:blipFill>
        <p:spPr>
          <a:xfrm>
            <a:off x="5511838" y="1644134"/>
            <a:ext cx="5851009" cy="4078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8F3B8E-D66B-FEBD-4CBC-7CE65AC2E4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061" t="21202" r="5968" b="16490"/>
          <a:stretch>
            <a:fillRect/>
          </a:stretch>
        </p:blipFill>
        <p:spPr>
          <a:xfrm>
            <a:off x="8882675" y="3044142"/>
            <a:ext cx="2142786" cy="24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5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296D0F-C64D-0C44-FBC3-3E07243E7E9A}"/>
              </a:ext>
            </a:extLst>
          </p:cNvPr>
          <p:cNvSpPr txBox="1"/>
          <p:nvPr/>
        </p:nvSpPr>
        <p:spPr>
          <a:xfrm>
            <a:off x="4186699" y="346276"/>
            <a:ext cx="3818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Functional Modules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DBDF41-F925-D728-996A-E8CF8928D108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1216665"/>
          <a:ext cx="9753600" cy="4733304"/>
        </p:xfrm>
        <a:graphic>
          <a:graphicData uri="http://schemas.openxmlformats.org/drawingml/2006/table">
            <a:tbl>
              <a:tblPr/>
              <a:tblGrid>
                <a:gridCol w="3067664">
                  <a:extLst>
                    <a:ext uri="{9D8B030D-6E8A-4147-A177-3AD203B41FA5}">
                      <a16:colId xmlns:a16="http://schemas.microsoft.com/office/drawing/2014/main" val="143401186"/>
                    </a:ext>
                  </a:extLst>
                </a:gridCol>
                <a:gridCol w="6685936">
                  <a:extLst>
                    <a:ext uri="{9D8B030D-6E8A-4147-A177-3AD203B41FA5}">
                      <a16:colId xmlns:a16="http://schemas.microsoft.com/office/drawing/2014/main" val="1993369096"/>
                    </a:ext>
                  </a:extLst>
                </a:gridCol>
              </a:tblGrid>
              <a:tr h="3352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73564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Role-Based Prediction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ML ensemble 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to predict interest rate, risk label, and tenure.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6875841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Eligibility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Applies polynomial regression; user type–specific forms; admin-adjustable scoring weights.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817766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Interest Rate Optimization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NLP evaluates uploaded justifications and classifies them as Genuine, Unclear, or Invalid.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276637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Simulator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EMI simulation using sliders; outputs pie chart, full schedule, and downloadable PDF reports.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784607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Loan Processing Flow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Parses predictions, builds agreements, manages surplus investments, and creates a final report.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1010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4DD95A7-4038-90E1-0622-051FCF22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DDFAA4-A811-BA1B-9E82-D4CA5BF4CD15}"/>
              </a:ext>
            </a:extLst>
          </p:cNvPr>
          <p:cNvSpPr txBox="1"/>
          <p:nvPr/>
        </p:nvSpPr>
        <p:spPr>
          <a:xfrm>
            <a:off x="3336209" y="346276"/>
            <a:ext cx="5519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Functional Modules (1/2)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167394-B410-43B9-0F2B-967B32C69276}"/>
              </a:ext>
            </a:extLst>
          </p:cNvPr>
          <p:cNvGraphicFramePr>
            <a:graphicFrameLocks noGrp="1"/>
          </p:cNvGraphicFramePr>
          <p:nvPr/>
        </p:nvGraphicFramePr>
        <p:xfrm>
          <a:off x="1253612" y="1268825"/>
          <a:ext cx="9684776" cy="4733304"/>
        </p:xfrm>
        <a:graphic>
          <a:graphicData uri="http://schemas.openxmlformats.org/drawingml/2006/table">
            <a:tbl>
              <a:tblPr/>
              <a:tblGrid>
                <a:gridCol w="2438401">
                  <a:extLst>
                    <a:ext uri="{9D8B030D-6E8A-4147-A177-3AD203B41FA5}">
                      <a16:colId xmlns:a16="http://schemas.microsoft.com/office/drawing/2014/main" val="2166862860"/>
                    </a:ext>
                  </a:extLst>
                </a:gridCol>
                <a:gridCol w="7246375">
                  <a:extLst>
                    <a:ext uri="{9D8B030D-6E8A-4147-A177-3AD203B41FA5}">
                      <a16:colId xmlns:a16="http://schemas.microsoft.com/office/drawing/2014/main" val="1696042518"/>
                    </a:ext>
                  </a:extLst>
                </a:gridCol>
              </a:tblGrid>
              <a:tr h="3352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93674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 Investment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Offers SIP forecast and performance tracking using NAV set by admin; includes dynamic graphs.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82474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Emergency Loan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 upload docs for urgent loans; admin approves with risk-based rate adjustments.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040185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 Trends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Displays interest rate comparisons and international indices like Nifty, Nasdaq, and S&amp;P.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664226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Expense Tracker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Categorized expense logging with charts, trendlines, smart budget tips, and CSV export.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996328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Rewards &amp; Badges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Gamified XP system; users earn and redeem points; all task/reward logic managed by admin.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74675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6FB688D-FADA-7F23-BEE7-6871E942F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A1404-6CF7-2733-EFF3-551F19EA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46242-6C86-8188-2B6D-E1F1A46C6D06}"/>
              </a:ext>
            </a:extLst>
          </p:cNvPr>
          <p:cNvSpPr txBox="1"/>
          <p:nvPr/>
        </p:nvSpPr>
        <p:spPr>
          <a:xfrm>
            <a:off x="2549014" y="346276"/>
            <a:ext cx="7093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Banking Structures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DD9DD-AF56-0DDC-64C6-BED8CAADB09A}"/>
              </a:ext>
            </a:extLst>
          </p:cNvPr>
          <p:cNvSpPr txBox="1"/>
          <p:nvPr/>
        </p:nvSpPr>
        <p:spPr>
          <a:xfrm>
            <a:off x="1002890" y="1206049"/>
            <a:ext cx="1018622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❝Static Interest Rates Fail to Reflect Financial Reality❞</a:t>
            </a:r>
          </a:p>
          <a:p>
            <a:pPr algn="ctr">
              <a:lnSpc>
                <a:spcPct val="150000"/>
              </a:lnSpc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banks follow static pricing models with fixed slab rates for home loans and FDs. These models ignore personalized data like: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loyalty or association 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 history, repayment track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Income and employment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 behavior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fluctuations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deserving customers do not receive better rates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 often risk high defaults by misclassifying applicants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FEDAA-F2CF-92A7-4B13-6614B864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6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149E2-664E-2333-2390-D9420435AC40}"/>
              </a:ext>
            </a:extLst>
          </p:cNvPr>
          <p:cNvSpPr txBox="1"/>
          <p:nvPr/>
        </p:nvSpPr>
        <p:spPr>
          <a:xfrm>
            <a:off x="3336209" y="346276"/>
            <a:ext cx="5519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Functional Modules (2/2)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2BE5E0-C652-1E2F-2A06-4B53F6A8EDD1}"/>
              </a:ext>
            </a:extLst>
          </p:cNvPr>
          <p:cNvGraphicFramePr>
            <a:graphicFrameLocks noGrp="1"/>
          </p:cNvGraphicFramePr>
          <p:nvPr/>
        </p:nvGraphicFramePr>
        <p:xfrm>
          <a:off x="1148242" y="1352389"/>
          <a:ext cx="9895516" cy="4713986"/>
        </p:xfrm>
        <a:graphic>
          <a:graphicData uri="http://schemas.openxmlformats.org/drawingml/2006/table">
            <a:tbl>
              <a:tblPr/>
              <a:tblGrid>
                <a:gridCol w="2617513">
                  <a:extLst>
                    <a:ext uri="{9D8B030D-6E8A-4147-A177-3AD203B41FA5}">
                      <a16:colId xmlns:a16="http://schemas.microsoft.com/office/drawing/2014/main" val="854603522"/>
                    </a:ext>
                  </a:extLst>
                </a:gridCol>
                <a:gridCol w="7278003">
                  <a:extLst>
                    <a:ext uri="{9D8B030D-6E8A-4147-A177-3AD203B41FA5}">
                      <a16:colId xmlns:a16="http://schemas.microsoft.com/office/drawing/2014/main" val="3656066147"/>
                    </a:ext>
                  </a:extLst>
                </a:gridCol>
              </a:tblGrid>
              <a:tr h="3352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216185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 Rate Monitor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Shows RBI repo &amp; reverse repo rates, 5-year trends, last updated data; auto-fetched from RBI site.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8671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PDF/CSV Export Tools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Downloadable PDF/CSV reports in Investment, Loan Simulator, Processing, and Feedback modules.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236659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Announcement Banner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Streams real-time RBI and Government updates; links to verified sources for press releases.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592655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Notifications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Admin-configured alerts (info/reminder/urgent); shown on user dashboards.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134175"/>
                  </a:ext>
                </a:extLst>
              </a:tr>
              <a:tr h="8381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Chatbot &amp; Support Panel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Static chatbot with FAQ redirection; contact numbers and categories available in support view.</a:t>
                      </a:r>
                    </a:p>
                  </a:txBody>
                  <a:tcPr marL="83780" marR="83780" marT="41890" marB="418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6437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5C76FBE-9229-150D-4666-70A7564E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93C2D-41C4-E240-A034-0D47DE73F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9D7418-D956-74ED-67AE-B1257F05D156}"/>
              </a:ext>
            </a:extLst>
          </p:cNvPr>
          <p:cNvSpPr txBox="1"/>
          <p:nvPr/>
        </p:nvSpPr>
        <p:spPr>
          <a:xfrm>
            <a:off x="2945991" y="346276"/>
            <a:ext cx="6300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&amp; Inclusive Features (1/2)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D4EB79-9FD9-93AA-FF4D-E240630AC205}"/>
              </a:ext>
            </a:extLst>
          </p:cNvPr>
          <p:cNvGraphicFramePr>
            <a:graphicFrameLocks noGrp="1"/>
          </p:cNvGraphicFramePr>
          <p:nvPr/>
        </p:nvGraphicFramePr>
        <p:xfrm>
          <a:off x="1278221" y="1430594"/>
          <a:ext cx="9635558" cy="4550180"/>
        </p:xfrm>
        <a:graphic>
          <a:graphicData uri="http://schemas.openxmlformats.org/drawingml/2006/table">
            <a:tbl>
              <a:tblPr/>
              <a:tblGrid>
                <a:gridCol w="2859219">
                  <a:extLst>
                    <a:ext uri="{9D8B030D-6E8A-4147-A177-3AD203B41FA5}">
                      <a16:colId xmlns:a16="http://schemas.microsoft.com/office/drawing/2014/main" val="924536829"/>
                    </a:ext>
                  </a:extLst>
                </a:gridCol>
                <a:gridCol w="6776339">
                  <a:extLst>
                    <a:ext uri="{9D8B030D-6E8A-4147-A177-3AD203B41FA5}">
                      <a16:colId xmlns:a16="http://schemas.microsoft.com/office/drawing/2014/main" val="1892978234"/>
                    </a:ext>
                  </a:extLst>
                </a:gridCol>
              </a:tblGrid>
              <a:tr h="354956">
                <a:tc>
                  <a:txBody>
                    <a:bodyPr/>
                    <a:lstStyle/>
                    <a:p>
                      <a:pPr algn="ctr"/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326510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Accessible Mode Toggle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Enables Lexi-readable fonts, high-contrast themes, colorblind-safe palettes, and text spacing.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914398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Voice Navigation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Browser-based Web Speech API allows voice commands to navigate core modules.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34801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Manual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throughout the dashboard; offers downloadable visual guide for full platform navigation.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21673"/>
                  </a:ext>
                </a:extLst>
              </a:tr>
              <a:tr h="621203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Secure Logout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Ends session from backend; clears tokens and ensures role-based reauthentication.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480339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Sidebar Navigation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 responsive and collapsible; dynamically displays based on user type (admin/user).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60379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3C09C84-6C72-489D-6C3F-A47CD5044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D7AF-284E-35CC-9F59-348A32410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5AD88A-CDF4-4C8D-0204-C8DBEE4AD127}"/>
              </a:ext>
            </a:extLst>
          </p:cNvPr>
          <p:cNvSpPr txBox="1"/>
          <p:nvPr/>
        </p:nvSpPr>
        <p:spPr>
          <a:xfrm>
            <a:off x="2945991" y="346276"/>
            <a:ext cx="6300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&amp; Inclusive Features (2/2)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5B75C0-DFC1-7541-D5B9-BC109B2DA238}"/>
              </a:ext>
            </a:extLst>
          </p:cNvPr>
          <p:cNvGraphicFramePr>
            <a:graphicFrameLocks noGrp="1"/>
          </p:cNvGraphicFramePr>
          <p:nvPr/>
        </p:nvGraphicFramePr>
        <p:xfrm>
          <a:off x="1081575" y="1472381"/>
          <a:ext cx="10028850" cy="4550180"/>
        </p:xfrm>
        <a:graphic>
          <a:graphicData uri="http://schemas.openxmlformats.org/drawingml/2006/table">
            <a:tbl>
              <a:tblPr/>
              <a:tblGrid>
                <a:gridCol w="3057779">
                  <a:extLst>
                    <a:ext uri="{9D8B030D-6E8A-4147-A177-3AD203B41FA5}">
                      <a16:colId xmlns:a16="http://schemas.microsoft.com/office/drawing/2014/main" val="709644417"/>
                    </a:ext>
                  </a:extLst>
                </a:gridCol>
                <a:gridCol w="6971071">
                  <a:extLst>
                    <a:ext uri="{9D8B030D-6E8A-4147-A177-3AD203B41FA5}">
                      <a16:colId xmlns:a16="http://schemas.microsoft.com/office/drawing/2014/main" val="4239632469"/>
                    </a:ext>
                  </a:extLst>
                </a:gridCol>
              </a:tblGrid>
              <a:tr h="354956">
                <a:tc>
                  <a:txBody>
                    <a:bodyPr/>
                    <a:lstStyle/>
                    <a:p>
                      <a:pPr algn="ctr"/>
                      <a:r>
                        <a:rPr lang="en-IN" sz="18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00342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&amp; Signup Panel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Signup restricted to users; MySQL-based auth; secure admin access enabled only via backend entry.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5060281"/>
                  </a:ext>
                </a:extLst>
              </a:tr>
              <a:tr h="621203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Access Restrictions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Sensitive views and routes are protected and only rendered after role verification.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889714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Logs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Monitors server errors, file parse failures, invalid payloads; alerts sent to dev dashboard.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902228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Privacy Settings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Includes theme preferences, profile settings, security toggles, and notification configuration.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945564"/>
                  </a:ext>
                </a:extLst>
              </a:tr>
              <a:tr h="887451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Biometric Profile Module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identity, address, financial, and document info; used solely for record-keeping and audit.</a:t>
                      </a:r>
                    </a:p>
                  </a:txBody>
                  <a:tcPr marL="88708" marR="88708" marT="44354" marB="443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7141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E803817-44FA-2554-2F08-C1D559DC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0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C6765-8083-9579-841F-821B85219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83EBB-5A63-BF6B-1ADD-827395B0AE7E}"/>
              </a:ext>
            </a:extLst>
          </p:cNvPr>
          <p:cNvSpPr txBox="1"/>
          <p:nvPr/>
        </p:nvSpPr>
        <p:spPr>
          <a:xfrm>
            <a:off x="3729499" y="346276"/>
            <a:ext cx="4733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 &amp; Vision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29BE80-8D50-7DAD-F6EA-BC68156EE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419" y="893127"/>
            <a:ext cx="9955162" cy="544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Intelligent Pricing to Unified Financial Awareness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We’re already building what's next: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Banking View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smart dashboard linking all user accounts, loans, and savings — regardless of the bank — into one intelligent, real-time summary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Auto-Generated Financial Reports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Downloadable monthly snapshots: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“Here’s what you owe. Here’s what you own.”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LLM-Powered Negotiation &amp; Guidance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AI to help users justify better rates and generate smarter investment advice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envision a future where banking becomes transparent, responsive, and centered around people — not just numbers.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6510B-9EA5-26DD-761A-607AD88E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0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4A4303-826F-CFC9-0A60-11540DE0A584}"/>
              </a:ext>
            </a:extLst>
          </p:cNvPr>
          <p:cNvSpPr txBox="1"/>
          <p:nvPr/>
        </p:nvSpPr>
        <p:spPr>
          <a:xfrm>
            <a:off x="4045084" y="346276"/>
            <a:ext cx="4101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ApexWolf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Stands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175D9-EFF6-0FDE-D1F3-5776ACDF2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71C877F-F744-DC85-CA8E-A8C5E9EE0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506" y="1096132"/>
            <a:ext cx="10142989" cy="277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ML-driven pricing intelligence with formulaic overrides for regulated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Inclusive design: Accessibility Mode, Voice Control, Role-based UI segregation, Static Chatbot for non-technical users.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 lifecycle coverage: Prediction → Negotiation → Agreement → Investment → Repayment → Rewards.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admin governance: Overridable rules, feedback loops, logs, and real-time audit trail.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E5E7E-9D66-F61F-E25D-A8799371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28" b="21434"/>
          <a:stretch>
            <a:fillRect/>
          </a:stretch>
        </p:blipFill>
        <p:spPr>
          <a:xfrm>
            <a:off x="2443009" y="4108240"/>
            <a:ext cx="7305982" cy="22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168EB-0CDA-DFC5-AF5A-06CAEFF4E5B6}"/>
              </a:ext>
            </a:extLst>
          </p:cNvPr>
          <p:cNvSpPr txBox="1"/>
          <p:nvPr/>
        </p:nvSpPr>
        <p:spPr>
          <a:xfrm>
            <a:off x="5039648" y="346276"/>
            <a:ext cx="2112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2A820-753F-9AE5-62F6-607109B50057}"/>
              </a:ext>
            </a:extLst>
          </p:cNvPr>
          <p:cNvSpPr txBox="1"/>
          <p:nvPr/>
        </p:nvSpPr>
        <p:spPr>
          <a:xfrm>
            <a:off x="983225" y="1237287"/>
            <a:ext cx="1009773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💡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ApexWolf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AI Powered Dynamic Pricing System  </a:t>
            </a: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interest rates, tenures, and risk labels using ML ensembles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submit justifications for better rates, auto-tagged via NLP sentiment analysis for admin review.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Eligibility calculated via dynamic, weight-based scoring logic—admin-configurable by role and profile.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loan processing with agreement generation, PDF parsing, surplus handling, and final reporting.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Role-specific dashboards ensure secure access to admin and user modules, with complete feature isolation.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Accessibility-first design includes voice commands, high-contrast modes, and exportable reports (PDF/CSV).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D7787-071C-0FF5-A1BA-11627FA8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18383-7355-B36F-2168-A56C28FD4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80338-DC48-07AA-EBC5-101DA161B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77A75B9-CEC2-1F75-292A-E88FA4F1B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28" y="1275301"/>
            <a:ext cx="7737988" cy="430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ApexWol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comprehensive platform that uses predictive analytics to determine optimal loan/investment pricing.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follows a modular three-tiered architecture: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(React)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Services (MySQL, CSV, ML models)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User dashboards operate on distinct role-based rendering logic with secure login, session control, and feature segregation.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E7B958-DB37-2959-8BDE-250C682A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46" r="38435"/>
          <a:stretch>
            <a:fillRect/>
          </a:stretch>
        </p:blipFill>
        <p:spPr>
          <a:xfrm>
            <a:off x="8995948" y="823887"/>
            <a:ext cx="2502403" cy="521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A0A03E-4CE7-1162-817F-B00FBC2E42DE}"/>
              </a:ext>
            </a:extLst>
          </p:cNvPr>
          <p:cNvSpPr txBox="1"/>
          <p:nvPr/>
        </p:nvSpPr>
        <p:spPr>
          <a:xfrm>
            <a:off x="4732082" y="346276"/>
            <a:ext cx="272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52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FAF2-BABD-71D5-BFD2-1515B7EEFA74}"/>
              </a:ext>
            </a:extLst>
          </p:cNvPr>
          <p:cNvSpPr txBox="1"/>
          <p:nvPr/>
        </p:nvSpPr>
        <p:spPr>
          <a:xfrm>
            <a:off x="3406878" y="190315"/>
            <a:ext cx="5378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Architecture and Technologies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D355E-2F09-9ADD-9AF3-82AC31FE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E727A64-E80E-DA75-266D-2A6AD2378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33" y="866026"/>
            <a:ext cx="6371303" cy="554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React.js with dynamic routing and role-based UI rendering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FastAPI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Python, with REST endpoints for loan scoring, investment simulation, and admin controls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MySQL relational schema with data normalization and logging tables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via pickled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pkl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models served via inference engine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Session-based authentication and admin-only route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6D873-A818-B363-5B70-171CAC8B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590" r="4218"/>
          <a:stretch>
            <a:fillRect/>
          </a:stretch>
        </p:blipFill>
        <p:spPr>
          <a:xfrm>
            <a:off x="7295536" y="1526056"/>
            <a:ext cx="4261209" cy="422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E4E07-3671-AF4A-2724-F359C958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866C4-49DE-08FA-8206-D31FF3AC0F9D}"/>
              </a:ext>
            </a:extLst>
          </p:cNvPr>
          <p:cNvSpPr txBox="1"/>
          <p:nvPr/>
        </p:nvSpPr>
        <p:spPr>
          <a:xfrm>
            <a:off x="4361990" y="346276"/>
            <a:ext cx="34680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F7956-DD7A-DA10-E87B-F91BB3BA74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16" r="4887" b="8674"/>
          <a:stretch>
            <a:fillRect/>
          </a:stretch>
        </p:blipFill>
        <p:spPr>
          <a:xfrm>
            <a:off x="794382" y="2029439"/>
            <a:ext cx="4810839" cy="279912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1E7C6187-972B-B83D-CAD5-934823395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754" y="1209033"/>
            <a:ext cx="5629864" cy="443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Fills input form with role, employment type, and income; data sent to backend for ML inference.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Layer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Uses ensemble strategy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to predict optimal interest rate, tenure, and risk band.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Accesses detailed prediction logs, inputs, timestamps, model confidence scores; can trigger model retraining pipeline or view model metadata.</a:t>
            </a:r>
          </a:p>
        </p:txBody>
      </p:sp>
    </p:spTree>
    <p:extLst>
      <p:ext uri="{BB962C8B-B14F-4D97-AF65-F5344CB8AC3E}">
        <p14:creationId xmlns:p14="http://schemas.microsoft.com/office/powerpoint/2010/main" val="34464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8CDDD0-39B6-6F3B-A014-C214E04AF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05B895-A19B-8D7D-8D5B-311B811CB594}"/>
              </a:ext>
            </a:extLst>
          </p:cNvPr>
          <p:cNvSpPr txBox="1"/>
          <p:nvPr/>
        </p:nvSpPr>
        <p:spPr>
          <a:xfrm>
            <a:off x="3528015" y="346276"/>
            <a:ext cx="5135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Eligibility Prediction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C7FDB-268C-5084-86D1-4E15D7B3916D}"/>
              </a:ext>
            </a:extLst>
          </p:cNvPr>
          <p:cNvSpPr txBox="1"/>
          <p:nvPr/>
        </p:nvSpPr>
        <p:spPr>
          <a:xfrm>
            <a:off x="1146328" y="1486032"/>
            <a:ext cx="9899344" cy="4439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dynamically adapts to “Employed” or “Unemployed” with variable input fields per user type.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formulaic scoring engine (Polynomial Regression) computes eligibility based on admin-defined weights.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clear eligibility verdict with confidence score.</a:t>
            </a:r>
          </a:p>
          <a:p>
            <a:pPr>
              <a:lnSpc>
                <a:spcPct val="20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adjust weight coefficients (e.g., age: 0.2, income: 0.5) per employment type via config dashboard.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logs, download eligibility decisions, and override automated results if necessary.</a:t>
            </a:r>
          </a:p>
        </p:txBody>
      </p:sp>
    </p:spTree>
    <p:extLst>
      <p:ext uri="{BB962C8B-B14F-4D97-AF65-F5344CB8AC3E}">
        <p14:creationId xmlns:p14="http://schemas.microsoft.com/office/powerpoint/2010/main" val="215522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5DDD3-6695-1DDF-403D-F977D10DE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EFF95-F045-5C29-E2B9-46B04418A221}"/>
              </a:ext>
            </a:extLst>
          </p:cNvPr>
          <p:cNvSpPr txBox="1"/>
          <p:nvPr/>
        </p:nvSpPr>
        <p:spPr>
          <a:xfrm>
            <a:off x="5821925" y="1122471"/>
            <a:ext cx="5584723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Submits personalized request for a reduced interest rate, accompanied by justification and documents.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backend NLP pipeline performs sentiment analysis on justification text and classifies as “Genuine”, “Ambiguous”, or “Invalid”.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flagged requests with sentiment tags, compares with uploaded proof.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Accepts, modifies, or rejects user request with final interest decision and AI-suggested reply.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E08A0-FE33-AA6B-E29F-1E421653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72" r="5364" b="6666"/>
          <a:stretch>
            <a:fillRect/>
          </a:stretch>
        </p:blipFill>
        <p:spPr>
          <a:xfrm>
            <a:off x="785352" y="2026674"/>
            <a:ext cx="4675010" cy="2804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F6AF0-CE08-3953-E75D-FCE5C0050FA9}"/>
              </a:ext>
            </a:extLst>
          </p:cNvPr>
          <p:cNvSpPr txBox="1"/>
          <p:nvPr/>
        </p:nvSpPr>
        <p:spPr>
          <a:xfrm>
            <a:off x="4109001" y="346276"/>
            <a:ext cx="39739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Rate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37016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D2DD4C-A05E-DFAF-47D5-A3D7A7834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" t="22223" r="9677" b="23297"/>
          <a:stretch>
            <a:fillRect/>
          </a:stretch>
        </p:blipFill>
        <p:spPr>
          <a:xfrm>
            <a:off x="137649" y="117987"/>
            <a:ext cx="1706758" cy="842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BE055-4CDA-4AF1-F9D3-F1EED6AD1614}"/>
              </a:ext>
            </a:extLst>
          </p:cNvPr>
          <p:cNvSpPr txBox="1"/>
          <p:nvPr/>
        </p:nvSpPr>
        <p:spPr>
          <a:xfrm>
            <a:off x="660647" y="960284"/>
            <a:ext cx="5828644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Uploads ML-generated prediction PDF → system parses metadata (rate, tenure).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Digitally signs loan agreement; chooses to invest surplus (if sanctioned &gt; requested).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signed documents and summary reports are downloadable.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Validates uploaded PDFs; ensures prediction values are unaltered.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Reviews agreement terms and uploads countersigned docs.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Finalizes and approves/disapproves processing.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4A2CE-1E71-3234-134B-4B7EAD878181}"/>
              </a:ext>
            </a:extLst>
          </p:cNvPr>
          <p:cNvSpPr txBox="1"/>
          <p:nvPr/>
        </p:nvSpPr>
        <p:spPr>
          <a:xfrm>
            <a:off x="3777604" y="346276"/>
            <a:ext cx="46367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Processing &amp; Agreement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F662F5-0BD1-CE7F-99A9-1142FFDC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57" r="61183"/>
          <a:stretch>
            <a:fillRect/>
          </a:stretch>
        </p:blipFill>
        <p:spPr>
          <a:xfrm>
            <a:off x="6475814" y="1062794"/>
            <a:ext cx="2320412" cy="5341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9EC96E-6BD6-392A-80FD-F02F855A1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291" r="5835"/>
          <a:stretch>
            <a:fillRect/>
          </a:stretch>
        </p:blipFill>
        <p:spPr>
          <a:xfrm>
            <a:off x="8782748" y="1314501"/>
            <a:ext cx="2748605" cy="48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67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1862</Words>
  <Application>Microsoft Office PowerPoint</Application>
  <PresentationFormat>Widescreen</PresentationFormat>
  <Paragraphs>197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Kavyasree MG</dc:creator>
  <cp:lastModifiedBy>Kavyasree MG</cp:lastModifiedBy>
  <cp:revision>1</cp:revision>
  <dcterms:created xsi:type="dcterms:W3CDTF">2025-08-02T15:57:05Z</dcterms:created>
  <dcterms:modified xsi:type="dcterms:W3CDTF">2025-08-02T17:49:25Z</dcterms:modified>
</cp:coreProperties>
</file>